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91" r:id="rId3"/>
    <p:sldId id="299" r:id="rId4"/>
    <p:sldId id="257" r:id="rId5"/>
    <p:sldId id="259" r:id="rId6"/>
    <p:sldId id="300" r:id="rId7"/>
    <p:sldId id="261" r:id="rId8"/>
    <p:sldId id="262" r:id="rId9"/>
    <p:sldId id="293" r:id="rId10"/>
    <p:sldId id="263" r:id="rId11"/>
    <p:sldId id="292" r:id="rId12"/>
    <p:sldId id="301" r:id="rId13"/>
    <p:sldId id="266" r:id="rId14"/>
    <p:sldId id="270" r:id="rId15"/>
    <p:sldId id="303" r:id="rId16"/>
    <p:sldId id="265" r:id="rId17"/>
    <p:sldId id="272" r:id="rId18"/>
    <p:sldId id="274" r:id="rId19"/>
    <p:sldId id="276" r:id="rId20"/>
    <p:sldId id="302" r:id="rId21"/>
    <p:sldId id="304" r:id="rId22"/>
    <p:sldId id="305" r:id="rId23"/>
    <p:sldId id="284" r:id="rId24"/>
    <p:sldId id="275" r:id="rId25"/>
    <p:sldId id="277" r:id="rId26"/>
  </p:sldIdLst>
  <p:sldSz cx="12192000" cy="6858000"/>
  <p:notesSz cx="6858000" cy="9144000"/>
  <p:embeddedFontLst>
    <p:embeddedFont>
      <p:font typeface="SimHei" panose="02010609060101010101" pitchFamily="49" charset="-122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</p:embeddedFontLst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3"/>
    <p:restoredTop sz="96266"/>
  </p:normalViewPr>
  <p:slideViewPr>
    <p:cSldViewPr snapToGrid="0" snapToObjects="1">
      <p:cViewPr varScale="1">
        <p:scale>
          <a:sx n="121" d="100"/>
          <a:sy n="121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1B53-5E44-B1F6-E159A7CAF35C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1B53-5E44-B1F6-E159A7CAF35C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1B53-5E44-B1F6-E159A7CAF35C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1B53-5E44-B1F6-E159A7CAF35C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5"/>
                </a:fgClr>
                <a:bgClr>
                  <a:schemeClr val="accent5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5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A-1B53-5E44-B1F6-E159A7CAF35C}"/>
              </c:ext>
            </c:extLst>
          </c:dPt>
          <c:dLbls>
            <c:dLbl>
              <c:idx val="0"/>
              <c:layout>
                <c:manualLayout>
                  <c:x val="-0.18050312768719756"/>
                  <c:y val="-1.507051670164049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B53-5E44-B1F6-E159A7CAF35C}"/>
                </c:ext>
              </c:extLst>
            </c:dLbl>
            <c:dLbl>
              <c:idx val="1"/>
              <c:layout>
                <c:manualLayout>
                  <c:x val="-7.6991350385270357E-2"/>
                  <c:y val="-0.1657481288356083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B53-5E44-B1F6-E159A7CAF35C}"/>
                </c:ext>
              </c:extLst>
            </c:dLbl>
            <c:dLbl>
              <c:idx val="3"/>
              <c:layout>
                <c:manualLayout>
                  <c:x val="0.22883424100895311"/>
                  <c:y val="-2.392064394257261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B53-5E44-B1F6-E159A7CAF35C}"/>
                </c:ext>
              </c:extLst>
            </c:dLbl>
            <c:dLbl>
              <c:idx val="4"/>
              <c:layout>
                <c:manualLayout>
                  <c:x val="-2.5289247837596316E-2"/>
                  <c:y val="0.2280835353815962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B53-5E44-B1F6-E159A7CAF35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defRPr>
                </a:pPr>
                <a:endParaRPr lang="en-CN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小班课</c:v>
                </c:pt>
                <c:pt idx="1">
                  <c:v>Lab</c:v>
                </c:pt>
                <c:pt idx="2">
                  <c:v>Lab测验</c:v>
                </c:pt>
                <c:pt idx="3">
                  <c:v>两次阶段测验</c:v>
                </c:pt>
                <c:pt idx="4">
                  <c:v>期末考试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</c:v>
                </c:pt>
                <c:pt idx="1">
                  <c:v>20</c:v>
                </c:pt>
                <c:pt idx="2">
                  <c:v>10</c:v>
                </c:pt>
                <c:pt idx="3">
                  <c:v>20</c:v>
                </c:pt>
                <c:pt idx="4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3-5E44-B1F6-E159A7CAF35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67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02C3-EB43-9143-E6B74B2DE43D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02C3-EB43-9143-E6B74B2DE43D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02C3-EB43-9143-E6B74B2DE43D}"/>
              </c:ext>
            </c:extLst>
          </c:dPt>
          <c:dLbls>
            <c:dLbl>
              <c:idx val="0"/>
              <c:layout>
                <c:manualLayout>
                  <c:x val="-0.23928358387019805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zh-CN" altLang="en-US" baseline="0" dirty="0"/>
                      <a:t>大班研讨题
</a:t>
                    </a:r>
                    <a:fld id="{F8B052D2-AD78-424C-A3C0-4D884A9E9803}" type="PERCENTAGE">
                      <a:rPr lang="en-US" altLang="zh-CN" baseline="0"/>
                      <a:pPr/>
                      <a:t>[PERCENTAGE]</a:t>
                    </a:fld>
                    <a:endParaRPr lang="zh-CN" alt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2C3-EB43-9143-E6B74B2DE43D}"/>
                </c:ext>
              </c:extLst>
            </c:dLbl>
            <c:dLbl>
              <c:idx val="1"/>
              <c:layout>
                <c:manualLayout>
                  <c:x val="0.11156167979002619"/>
                  <c:y val="-0.1820991388384118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2C3-EB43-9143-E6B74B2DE43D}"/>
                </c:ext>
              </c:extLst>
            </c:dLbl>
            <c:dLbl>
              <c:idx val="2"/>
              <c:layout>
                <c:manualLayout>
                  <c:x val="0.2134926031973276"/>
                  <c:y val="0.1759661753924104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2C3-EB43-9143-E6B74B2DE4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defRPr>
                </a:pPr>
                <a:endParaRPr lang="en-CN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回课</c:v>
                </c:pt>
                <c:pt idx="1">
                  <c:v>出勤</c:v>
                </c:pt>
                <c:pt idx="2">
                  <c:v>作业和讨论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2C3-EB43-9143-E6B74B2DE43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D7121-F3D1-7F44-B365-80E67D71FC67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B1C4C-66EF-0F4C-B7A3-FECCA39F5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6903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问老师要说什么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2234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88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599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33CB2-1833-6446-A58B-BEBE6542E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FFF91-2EF8-A14C-8D6E-2B415D670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FBB7F-1F1F-3041-8F34-551E53C2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0454-CBC5-0844-8E76-C6E28BA84909}" type="datetime1">
              <a:rPr lang="en-US" altLang="zh-CN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CDE26-F415-E744-8334-737A7B9DD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80306-4003-1944-95E0-41599C6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8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DAEC2-52BA-024C-8C6C-BED550CB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EE96FE-CB14-1B4A-85E1-5E8513611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F4636-F688-CE46-B139-313977579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0FEA7-8E1E-3748-B5F1-ACBF6673B8E4}" type="datetime1">
              <a:rPr lang="en-US" altLang="zh-CN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A7477-485C-4A4E-A893-61CFDB41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933B9-FD9F-1C40-89F4-1C7EAA8D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15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75246-F61B-A441-9874-62E185482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F60BD-3BDF-7945-A4E7-1F5DF859A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51581-7D0A-CE4B-AA9F-4C887158A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D00C-90CD-4E48-A64B-1F5FC61CCF5A}" type="datetime1">
              <a:rPr lang="en-US" altLang="zh-CN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E9E29-8E4E-C14A-8B17-5566A0F0C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DB503-7F83-9649-BA45-24F26623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5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4003-1CF9-4C49-A837-08724456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B51C4-2549-FC4F-BDA5-F5A602F3F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2E324-444F-9548-B027-17ACC2FC5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C6404-DCAA-A44D-9657-B605F185714F}" type="datetime1">
              <a:rPr lang="en-US" altLang="zh-CN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DBAA2-8C85-9745-85A2-B41016CB6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870CA-67CB-D947-B79B-24FC521B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D370-A91D-7A4D-ADC1-8DB123A0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5780B-CE87-3A4B-A7D2-4A7F24DF5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3DD42-A223-9545-ADF3-BC52370E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B659-EDE0-AD4D-9A19-F97575D3A86B}" type="datetime1">
              <a:rPr lang="en-US" altLang="zh-CN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D4323-9031-DC47-8A94-A29335B17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0D6BC-9512-A841-B1C3-7903D18E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9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0F54-9BA1-B247-9E3B-D4E932B4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11D2-B35F-3F47-A8AB-22CE38A25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8E9B7-C6E3-AC4A-803D-9E61265A9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AC729-0C67-9342-95AD-9C732DB4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7E15-EF90-A04C-9E8D-7D87F5B3144A}" type="datetime1">
              <a:rPr lang="en-US" altLang="zh-CN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E346A-9DE9-E145-BECE-596797C09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6A837-D9D0-6146-AEC5-C35121FB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5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5876-C723-9744-BF58-EFB872D56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35E38-1170-5149-A855-7CBDCBFD2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2E9E2-0892-F446-8EC6-B8B00DE8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4CB34-5AEB-F54E-AFF0-B66A8CD4F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C53D7-FBC1-1747-9350-41EBBB255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6BB04-91F7-B241-B009-701C0A53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75F99-32E8-AE48-9E4E-C28EA4F528EC}" type="datetime1">
              <a:rPr lang="en-US" altLang="zh-CN" smtClean="0"/>
              <a:t>9/10/25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127985-26B7-5741-8D93-99E60FE6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63637-43DC-C54C-984F-098B7918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D1EDF-179A-0C49-895A-2CEEB3A8C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67691-EB33-0242-A864-323F5DEF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6F4D-5BFF-3547-AC37-787533AFDFEE}" type="datetime1">
              <a:rPr lang="en-US" altLang="zh-CN" smtClean="0"/>
              <a:t>9/10/25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41A9A-DE87-6E45-9DE0-DABFF5C0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888DC-681B-1341-9420-5B9598774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4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7ED2C-2CF1-ED42-BEDB-CF3138B1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076-A352-7F4B-AE9D-7D5DD7B99B48}" type="datetime1">
              <a:rPr lang="en-US" altLang="zh-CN" smtClean="0"/>
              <a:t>9/10/25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62B63-CB01-1C43-8129-3486B4900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F36FC-3BEE-8C41-81C3-F2D77D53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7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0CC0-08A9-9843-8945-D7705989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4A4E-73BF-9944-9344-6B1CF5C1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32A37-9369-7448-9ABE-B54AD56AF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141C0-2267-0244-BE62-A04B3A4D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F480-957E-A74F-87D5-CE10A0880AFC}" type="datetime1">
              <a:rPr lang="en-US" altLang="zh-CN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8F276-CF22-8A4E-9CB9-B2EF60F43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D4CAB-D56F-454F-9F7A-5354596D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05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0B6A-D032-8D48-AD3C-703F016D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F44685-8048-A147-9613-C2895F7AB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4F0BB-CBF4-D849-8CEE-9C459734D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86F97-06C9-F340-9B2C-E83F5150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1469-409E-374F-A2C0-11933171BF7B}" type="datetime1">
              <a:rPr lang="en-US" altLang="zh-CN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B4FC2-462A-8847-B71A-17754A9C1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E4660-7CD5-BF45-A535-740346E8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9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6C6EE-F9D2-6148-A0B0-FA9944B3B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F61F9-840F-D740-95CA-FD5EE46D3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B176A-AC6F-F140-B22E-3EF286D94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A9B15-69A7-A145-AC80-8CA66F579BF2}" type="datetime1">
              <a:rPr lang="en-US" altLang="zh-CN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8B022-53E5-1F49-B0C5-55161277A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7C76-189B-1F4E-96DB-3B5B83733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162.105.31.232/" TargetMode="External"/><Relationship Id="rId2" Type="http://schemas.openxmlformats.org/officeDocument/2006/relationships/hyperlink" Target="https://clab.pku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unoob.com/linux/linux-command-manual.html" TargetMode="External"/><Relationship Id="rId3" Type="http://schemas.openxmlformats.org/officeDocument/2006/relationships/hyperlink" Target="https://github.com/ZangXuanyi/getting-started-handout" TargetMode="External"/><Relationship Id="rId7" Type="http://schemas.openxmlformats.org/officeDocument/2006/relationships/hyperlink" Target="https://www.runoob.com/linux/linux-tutorial.html" TargetMode="External"/><Relationship Id="rId2" Type="http://schemas.openxmlformats.org/officeDocument/2006/relationships/hyperlink" Target="https://missing-semester-cn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iaoxuefeng.com/books/git/introduction/index.html" TargetMode="External"/><Relationship Id="rId5" Type="http://schemas.openxmlformats.org/officeDocument/2006/relationships/hyperlink" Target="https://www.ssh.com/academy/ssh/keygen" TargetMode="External"/><Relationship Id="rId4" Type="http://schemas.openxmlformats.org/officeDocument/2006/relationships/hyperlink" Target="https://www.ssh.com/academy/ssh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53F7-14A7-E740-B5E2-36C20736F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19022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b="1" dirty="0"/>
              <a:t>Welcome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6C44D-EF52-3E45-B5A7-9F0C333C38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Introduction to Computer Systems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2025 Fall</a:t>
            </a:r>
          </a:p>
        </p:txBody>
      </p:sp>
    </p:spTree>
    <p:extLst>
      <p:ext uri="{BB962C8B-B14F-4D97-AF65-F5344CB8AC3E}">
        <p14:creationId xmlns:p14="http://schemas.microsoft.com/office/powerpoint/2010/main" val="963539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FB1AAC9-D6C6-7D4E-BA31-CF3B4CE50589}"/>
              </a:ext>
            </a:extLst>
          </p:cNvPr>
          <p:cNvSpPr txBox="1"/>
          <p:nvPr/>
        </p:nvSpPr>
        <p:spPr>
          <a:xfrm>
            <a:off x="268438" y="1368472"/>
            <a:ext cx="9666171" cy="4989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大班研讨题讨论（一会讲）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助教讲解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大班及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CSAPP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内容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ü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例题讲解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ü"/>
              <a:defRPr/>
            </a:pPr>
            <a:r>
              <a:rPr lang="zh-CN" altLang="en-US" sz="18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每次测验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</a:t>
            </a:r>
            <a:r>
              <a:rPr lang="zh-CN" altLang="en-US" sz="18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期末前的复习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讨论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每个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开始和结束后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助教讲解为主，同学参与讨论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习题练习和讲解（</a:t>
            </a:r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课后自主自愿完成，下次小班课可选择提交）</a:t>
            </a: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CF37EA3-D010-0D48-BD71-3CC2253B9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152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9CCAB-DC75-5044-B051-8B8933EB8138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小班课流程</a:t>
            </a:r>
          </a:p>
        </p:txBody>
      </p:sp>
    </p:spTree>
    <p:extLst>
      <p:ext uri="{BB962C8B-B14F-4D97-AF65-F5344CB8AC3E}">
        <p14:creationId xmlns:p14="http://schemas.microsoft.com/office/powerpoint/2010/main" val="430079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71F06031-8E35-E84F-885F-6F384C9A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574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11</a:t>
            </a:fld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3EFDE2-87F8-1F43-9A47-54269963DFBA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分数构成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D005EFB-11D3-914C-AC3E-C5C175B6C4D4}"/>
              </a:ext>
            </a:extLst>
          </p:cNvPr>
          <p:cNvGrpSpPr/>
          <p:nvPr/>
        </p:nvGrpSpPr>
        <p:grpSpPr>
          <a:xfrm>
            <a:off x="928403" y="1524423"/>
            <a:ext cx="10335193" cy="3992033"/>
            <a:chOff x="904307" y="1432983"/>
            <a:chExt cx="10335193" cy="3992033"/>
          </a:xfrm>
        </p:grpSpPr>
        <p:graphicFrame>
          <p:nvGraphicFramePr>
            <p:cNvPr id="20" name="Chart 19">
              <a:extLst>
                <a:ext uri="{FF2B5EF4-FFF2-40B4-BE49-F238E27FC236}">
                  <a16:creationId xmlns:a16="http://schemas.microsoft.com/office/drawing/2014/main" id="{A0A1C3CE-5189-F44C-9B4B-28CA580A10E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23596335"/>
                </p:ext>
              </p:extLst>
            </p:nvPr>
          </p:nvGraphicFramePr>
          <p:xfrm>
            <a:off x="904307" y="1432983"/>
            <a:ext cx="5930900" cy="39920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22" name="Chart 21">
              <a:extLst>
                <a:ext uri="{FF2B5EF4-FFF2-40B4-BE49-F238E27FC236}">
                  <a16:creationId xmlns:a16="http://schemas.microsoft.com/office/drawing/2014/main" id="{EBB2E8B6-37E6-9242-A56D-951568D857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49461782"/>
                </p:ext>
              </p:extLst>
            </p:nvPr>
          </p:nvGraphicFramePr>
          <p:xfrm>
            <a:off x="6210300" y="1930400"/>
            <a:ext cx="5029200" cy="33062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5BF94F1-DBE0-5E44-BFDF-9EC5C3E52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200" y="2438400"/>
              <a:ext cx="3134293" cy="5207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9FE8DB2-497E-E640-9584-65B75ABC2C00}"/>
                </a:ext>
              </a:extLst>
            </p:cNvPr>
            <p:cNvCxnSpPr>
              <a:cxnSpLocks/>
            </p:cNvCxnSpPr>
            <p:nvPr/>
          </p:nvCxnSpPr>
          <p:spPr>
            <a:xfrm>
              <a:off x="5283200" y="4445000"/>
              <a:ext cx="3261293" cy="6213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153572C-AB15-B645-8478-F2F904F659DB}"/>
              </a:ext>
            </a:extLst>
          </p:cNvPr>
          <p:cNvSpPr txBox="1"/>
          <p:nvPr/>
        </p:nvSpPr>
        <p:spPr>
          <a:xfrm>
            <a:off x="2417946" y="5642169"/>
            <a:ext cx="73561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﻿注：可能会根据实际教学情况对成绩评定比例进行适度调整</a:t>
            </a:r>
          </a:p>
        </p:txBody>
      </p:sp>
    </p:spTree>
    <p:extLst>
      <p:ext uri="{BB962C8B-B14F-4D97-AF65-F5344CB8AC3E}">
        <p14:creationId xmlns:p14="http://schemas.microsoft.com/office/powerpoint/2010/main" val="465154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3AFB74-E59C-7A4A-A8CA-5D2B23643BB1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Outline</a:t>
            </a:r>
            <a:endParaRPr kumimoji="1" lang="zh-CN" altLang="en-US" sz="32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BDC92D1-C561-2B44-86BC-95181E821263}"/>
              </a:ext>
            </a:extLst>
          </p:cNvPr>
          <p:cNvSpPr txBox="1">
            <a:spLocks/>
          </p:cNvSpPr>
          <p:nvPr/>
        </p:nvSpPr>
        <p:spPr>
          <a:xfrm>
            <a:off x="268438" y="1232876"/>
            <a:ext cx="6975642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自我介绍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课程介绍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难度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时间安排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分数构成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注意事项</a:t>
            </a:r>
            <a:endParaRPr lang="en-US" altLang="zh-CN" sz="2000" dirty="0">
              <a:solidFill>
                <a:srgbClr val="C0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rgbClr val="C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小班课总体要求</a:t>
            </a:r>
            <a:endParaRPr lang="en-US" altLang="zh-CN" sz="1800" dirty="0">
              <a:solidFill>
                <a:srgbClr val="C0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rgbClr val="C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大班研讨题要求</a:t>
            </a:r>
            <a:endParaRPr lang="en-US" altLang="zh-CN" sz="1800" dirty="0">
              <a:solidFill>
                <a:srgbClr val="C0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800" dirty="0">
                <a:solidFill>
                  <a:srgbClr val="C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</a:t>
            </a:r>
            <a:r>
              <a:rPr lang="zh-CN" altLang="en-US" sz="1800" dirty="0">
                <a:solidFill>
                  <a:srgbClr val="C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要求</a:t>
            </a:r>
            <a:endParaRPr lang="en-US" altLang="zh-CN" sz="1800" dirty="0">
              <a:solidFill>
                <a:srgbClr val="C0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</a:t>
            </a:r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环境配置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37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BA878896-AB97-AD46-B52E-A0C02BC23FF9}"/>
              </a:ext>
            </a:extLst>
          </p:cNvPr>
          <p:cNvSpPr txBox="1">
            <a:spLocks/>
          </p:cNvSpPr>
          <p:nvPr/>
        </p:nvSpPr>
        <p:spPr>
          <a:xfrm>
            <a:off x="268438" y="1334476"/>
            <a:ext cx="7930340" cy="49934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大班研讨题讨论 </a:t>
            </a: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50%</a:t>
            </a: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（一会讲）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出勤 </a:t>
            </a: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20%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无故缺勤会扣分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需要请假的话提前和助教联系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作业和讨论 </a:t>
            </a: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30%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小班每周有作业，下周小班课前交，</a:t>
            </a: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不需要都做（没时间了看看就行）</a:t>
            </a: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，根据自己的学习情况完成即可</a:t>
            </a:r>
            <a:endParaRPr lang="en-US" altLang="zh-CN" sz="1800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原则上不会随机抽同学做题</a:t>
            </a:r>
            <a:r>
              <a:rPr lang="en-US" altLang="zh-CN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回答问题，鼓励大家自告奋勇（社恐人士友好型）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总体原则：减小分数方差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1026" name="Picture 2" descr="Image result for 禁止内卷 meme">
            <a:extLst>
              <a:ext uri="{FF2B5EF4-FFF2-40B4-BE49-F238E27FC236}">
                <a16:creationId xmlns:a16="http://schemas.microsoft.com/office/drawing/2014/main" id="{BB7D4411-E82C-3B4D-ADF5-8CF41A56E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4"/>
          <a:stretch/>
        </p:blipFill>
        <p:spPr bwMode="auto">
          <a:xfrm>
            <a:off x="5750559" y="1357740"/>
            <a:ext cx="2995195" cy="25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禁止摆烂 路标">
            <a:extLst>
              <a:ext uri="{FF2B5EF4-FFF2-40B4-BE49-F238E27FC236}">
                <a16:creationId xmlns:a16="http://schemas.microsoft.com/office/drawing/2014/main" id="{FCD5421E-1B50-264B-8C8D-DC1BE53C4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754" y="1327882"/>
            <a:ext cx="26035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87B2A6A-7D2C-5546-9CEA-85FF4658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13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6E6E33-097A-F543-8AE0-1A74D73B548C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小班课注意事项</a:t>
            </a:r>
          </a:p>
        </p:txBody>
      </p:sp>
    </p:spTree>
    <p:extLst>
      <p:ext uri="{BB962C8B-B14F-4D97-AF65-F5344CB8AC3E}">
        <p14:creationId xmlns:p14="http://schemas.microsoft.com/office/powerpoint/2010/main" val="3217580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75E26D1-CF46-6045-A39C-F8CF73F1D2ED}"/>
              </a:ext>
            </a:extLst>
          </p:cNvPr>
          <p:cNvSpPr txBox="1">
            <a:spLocks/>
          </p:cNvSpPr>
          <p:nvPr/>
        </p:nvSpPr>
        <p:spPr>
          <a:xfrm>
            <a:off x="288758" y="1001712"/>
            <a:ext cx="10515600" cy="48545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825C9A-941F-0B4A-B46F-9827B84C5A08}"/>
              </a:ext>
            </a:extLst>
          </p:cNvPr>
          <p:cNvSpPr txBox="1"/>
          <p:nvPr/>
        </p:nvSpPr>
        <p:spPr>
          <a:xfrm>
            <a:off x="268438" y="1232876"/>
            <a:ext cx="10658642" cy="5413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</a:t>
            </a:r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信息（暂定）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每节大班课两道题（每节小班课讨论四道题）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每道题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位同学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主讲，其他同学参与讨论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时间：</a:t>
            </a:r>
            <a:r>
              <a:rPr lang="zh-CN" altLang="en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每题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5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分钟左右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小班课前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  <a:defRPr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和助教线上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线下讨论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  <a:defRPr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把讨论需要用的电子材料（如有需要）发给助教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建议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可以参考教材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、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ppt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以及网络资料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体现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自己的理解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尝试有所拓展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125F69-45C1-3F42-8F81-627FE8F8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357848-3C68-C448-8C7B-02D56A5EB65E}"/>
              </a:ext>
            </a:extLst>
          </p:cNvPr>
          <p:cNvSpPr txBox="1"/>
          <p:nvPr/>
        </p:nvSpPr>
        <p:spPr>
          <a:xfrm>
            <a:off x="268438" y="648101"/>
            <a:ext cx="6573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大班研讨题注意事项</a:t>
            </a:r>
          </a:p>
        </p:txBody>
      </p:sp>
    </p:spTree>
    <p:extLst>
      <p:ext uri="{BB962C8B-B14F-4D97-AF65-F5344CB8AC3E}">
        <p14:creationId xmlns:p14="http://schemas.microsoft.com/office/powerpoint/2010/main" val="2502599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5825C9A-941F-0B4A-B46F-9827B84C5A08}"/>
              </a:ext>
            </a:extLst>
          </p:cNvPr>
          <p:cNvSpPr txBox="1"/>
          <p:nvPr/>
        </p:nvSpPr>
        <p:spPr>
          <a:xfrm>
            <a:off x="268438" y="1232876"/>
            <a:ext cx="10658642" cy="4197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评分标准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是否清晰，涵盖了主要内容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有无自己的理解（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欢迎分享，即使理解不准确也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不会影响成绩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  <a:defRPr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互动质量高、拓展有趣是加分项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讨论安排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安排</a:t>
            </a:r>
            <a:r>
              <a:rPr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表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课后发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，自愿选择讨论内容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会根据任务量做调整，可以在截止时间前联系助教表达意愿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周四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23:59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截止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周五公布最终的安排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125F69-45C1-3F42-8F81-627FE8F8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357848-3C68-C448-8C7B-02D56A5EB65E}"/>
              </a:ext>
            </a:extLst>
          </p:cNvPr>
          <p:cNvSpPr txBox="1"/>
          <p:nvPr/>
        </p:nvSpPr>
        <p:spPr>
          <a:xfrm>
            <a:off x="268438" y="648101"/>
            <a:ext cx="6573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大班研讨题注意事项</a:t>
            </a:r>
          </a:p>
        </p:txBody>
      </p:sp>
    </p:spTree>
    <p:extLst>
      <p:ext uri="{BB962C8B-B14F-4D97-AF65-F5344CB8AC3E}">
        <p14:creationId xmlns:p14="http://schemas.microsoft.com/office/powerpoint/2010/main" val="2102949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75E26D1-CF46-6045-A39C-F8CF73F1D2ED}"/>
              </a:ext>
            </a:extLst>
          </p:cNvPr>
          <p:cNvSpPr txBox="1">
            <a:spLocks/>
          </p:cNvSpPr>
          <p:nvPr/>
        </p:nvSpPr>
        <p:spPr>
          <a:xfrm>
            <a:off x="268438" y="1284258"/>
            <a:ext cx="10515600" cy="48545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不鼓励任何形式的内卷</a:t>
            </a:r>
            <a:endParaRPr lang="en-US" altLang="zh-CN" sz="2000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❌</a:t>
            </a: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把精力花在找美丽的</a:t>
            </a:r>
            <a:r>
              <a:rPr lang="en-US" altLang="zh-CN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ppt</a:t>
            </a: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模板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❌</a:t>
            </a: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用英文做</a:t>
            </a:r>
            <a:r>
              <a:rPr lang="en-US" altLang="zh-CN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ppt</a:t>
            </a: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进行讨论，而非帮助同学们理解知识点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时间管理：（一定）不迟到（尽力）不拖堂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根据每位同学的反馈，灵活调整课程内容、讲授方式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课件尽量做到完整、清晰、易懂、有趣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答疑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有问题随时提问，群聊私聊均可，当天晚</a:t>
            </a:r>
            <a:r>
              <a:rPr lang="en-US" altLang="zh-CN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24:00</a:t>
            </a: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前答复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期中、期末前提供集中答疑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2056" name="Picture 8" descr="有较强的自我管理意识（狗子咬着狗绳自己过马路）_自我管理_狗子_马路_意识_自己表情">
            <a:extLst>
              <a:ext uri="{FF2B5EF4-FFF2-40B4-BE49-F238E27FC236}">
                <a16:creationId xmlns:a16="http://schemas.microsoft.com/office/drawing/2014/main" id="{F1A85E87-32A3-C54D-802B-C7EDC3147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824" y="2086712"/>
            <a:ext cx="4139951" cy="26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3511031-E0A2-5C49-809D-B197A82D2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7964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B2C37-D678-1B4D-A50D-04099B0CA9FC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助教的自我管理</a:t>
            </a:r>
          </a:p>
        </p:txBody>
      </p:sp>
    </p:spTree>
    <p:extLst>
      <p:ext uri="{BB962C8B-B14F-4D97-AF65-F5344CB8AC3E}">
        <p14:creationId xmlns:p14="http://schemas.microsoft.com/office/powerpoint/2010/main" val="3903955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52AE7CF-45B4-A24C-843A-444F2D49E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389" y="1205852"/>
            <a:ext cx="3219848" cy="417647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79274ED-6BBE-684E-B441-5E45D3D1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2450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F8B2A1-A8A5-C84C-B433-E6FB4D40C86F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注意事项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ED8EAA-9D74-F44F-AA94-C125FF421A42}"/>
              </a:ext>
            </a:extLst>
          </p:cNvPr>
          <p:cNvSpPr txBox="1"/>
          <p:nvPr/>
        </p:nvSpPr>
        <p:spPr>
          <a:xfrm>
            <a:off x="268438" y="1289371"/>
            <a:ext cx="10658642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本地环境配置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可参考公众号推送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有问题可以向同学、助教寻求帮助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一些建议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仔细阅读文档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和同学或者助教讨论思路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早点开始，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今年没有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grace day, due = dead line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，逾期</a:t>
            </a:r>
            <a:r>
              <a:rPr lang="zh-CN" altLang="en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不接收提交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有特殊情况及时找助教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Datalab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spcBef>
                <a:spcPts val="1000"/>
              </a:spcBef>
              <a:buFont typeface="Wingdings" pitchFamily="2" charset="2"/>
              <a:buChar char="ü"/>
              <a:defRPr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Release: 9.11 15:00</a:t>
            </a:r>
          </a:p>
          <a:p>
            <a:pPr marL="800100" lvl="1" indent="-342900">
              <a:spcBef>
                <a:spcPts val="1000"/>
              </a:spcBef>
              <a:buFont typeface="Wingdings" pitchFamily="2" charset="2"/>
              <a:buChar char="ü"/>
              <a:defRPr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Due (deadline):  9.15 23:59</a:t>
            </a:r>
          </a:p>
        </p:txBody>
      </p:sp>
    </p:spTree>
    <p:extLst>
      <p:ext uri="{BB962C8B-B14F-4D97-AF65-F5344CB8AC3E}">
        <p14:creationId xmlns:p14="http://schemas.microsoft.com/office/powerpoint/2010/main" val="2181176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75E26D1-CF46-6045-A39C-F8CF73F1D2ED}"/>
              </a:ext>
            </a:extLst>
          </p:cNvPr>
          <p:cNvSpPr txBox="1">
            <a:spLocks/>
          </p:cNvSpPr>
          <p:nvPr/>
        </p:nvSpPr>
        <p:spPr>
          <a:xfrm>
            <a:off x="288758" y="1001712"/>
            <a:ext cx="10515600" cy="48545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CDBAD3-6174-054A-9DC4-1F5E130E774B}"/>
              </a:ext>
            </a:extLst>
          </p:cNvPr>
          <p:cNvSpPr/>
          <p:nvPr/>
        </p:nvSpPr>
        <p:spPr>
          <a:xfrm>
            <a:off x="6713623" y="1586486"/>
            <a:ext cx="4966635" cy="4602949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😡</a:t>
            </a:r>
            <a:endParaRPr kumimoji="1"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抄袭</a:t>
            </a:r>
            <a:endParaRPr kumimoji="1" lang="en-US" altLang="zh-CN" sz="24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No</a:t>
            </a:r>
            <a:r>
              <a:rPr kumimoji="1" lang="zh-CN" altLang="en-US" sz="2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GitHub/CSDN/</a:t>
            </a:r>
            <a:r>
              <a:rPr kumimoji="1" lang="zh-CN" altLang="en-US" sz="2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同学</a:t>
            </a:r>
            <a:r>
              <a:rPr kumimoji="1" lang="en-US" altLang="zh-CN" sz="2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sz="2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学长学姐代码</a:t>
            </a:r>
            <a:endParaRPr kumimoji="1" lang="en-US" altLang="zh-CN" sz="24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sz="2400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Autolab</a:t>
            </a:r>
            <a:r>
              <a:rPr kumimoji="1" lang="zh-CN" altLang="en-CN" sz="2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有查重</a:t>
            </a:r>
            <a:endParaRPr kumimoji="1" lang="en-US" altLang="zh-CN" sz="24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上网查思路</a:t>
            </a:r>
            <a:endParaRPr kumimoji="1" lang="en-US" altLang="zh-CN" sz="2400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一般也查不到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kumimoji="1"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DEC8020-D320-1040-AAE5-2C3606E7B524}"/>
              </a:ext>
            </a:extLst>
          </p:cNvPr>
          <p:cNvSpPr/>
          <p:nvPr/>
        </p:nvSpPr>
        <p:spPr>
          <a:xfrm>
            <a:off x="511744" y="1586487"/>
            <a:ext cx="4966635" cy="4602948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😊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抄课本代码</a:t>
            </a:r>
            <a:endParaRPr lang="en-US" altLang="zh-CN" sz="24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和同学、老师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讨论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思路</a:t>
            </a:r>
            <a:endParaRPr lang="en-US" altLang="zh-CN" sz="2400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搜索实验过程中的具体问题</a:t>
            </a:r>
            <a:endParaRPr lang="en-US" altLang="zh-CN" sz="2400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怎么用</a:t>
            </a:r>
            <a:r>
              <a:rPr kumimoji="1" lang="en-US" altLang="zh-CN" sz="2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GDB</a:t>
            </a:r>
            <a:r>
              <a:rPr kumimoji="1" lang="zh-CN" altLang="en-US" sz="2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？</a:t>
            </a:r>
            <a:endParaRPr kumimoji="1" lang="en-US" altLang="zh-CN" sz="24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怎么配置环境？</a:t>
            </a:r>
            <a:endParaRPr kumimoji="1" lang="en-US" altLang="zh-CN" sz="24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接受同学的帮助</a:t>
            </a:r>
            <a:endParaRPr lang="en-US" altLang="zh-CN" sz="24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kumimoji="1"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2348CC6-5953-F843-AF97-3428847F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2758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C64314-C83A-3A40-B6E3-4FEEFD95791F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注意事项</a:t>
            </a:r>
          </a:p>
        </p:txBody>
      </p:sp>
    </p:spTree>
    <p:extLst>
      <p:ext uri="{BB962C8B-B14F-4D97-AF65-F5344CB8AC3E}">
        <p14:creationId xmlns:p14="http://schemas.microsoft.com/office/powerpoint/2010/main" val="972190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9B2C29-6C36-CC44-A825-1EB7BA0CADF3}"/>
              </a:ext>
            </a:extLst>
          </p:cNvPr>
          <p:cNvSpPr txBox="1"/>
          <p:nvPr/>
        </p:nvSpPr>
        <p:spPr>
          <a:xfrm>
            <a:off x="3190975" y="2551837"/>
            <a:ext cx="5810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i="1" dirty="0"/>
              <a:t>Q&amp;A</a:t>
            </a:r>
          </a:p>
          <a:p>
            <a:pPr algn="ctr"/>
            <a:r>
              <a:rPr kumimoji="1" lang="en-US" altLang="zh-CN" sz="5400" dirty="0"/>
              <a:t>Ask me anything </a:t>
            </a:r>
            <a:r>
              <a:rPr kumimoji="1" lang="en-US" altLang="zh-CN" sz="5400" dirty="0">
                <a:sym typeface="Wingdings" pitchFamily="2" charset="2"/>
              </a:rPr>
              <a:t>:)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83114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3AFB74-E59C-7A4A-A8CA-5D2B23643BB1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BDC92D1-C561-2B44-86BC-95181E821263}"/>
              </a:ext>
            </a:extLst>
          </p:cNvPr>
          <p:cNvSpPr txBox="1">
            <a:spLocks/>
          </p:cNvSpPr>
          <p:nvPr/>
        </p:nvSpPr>
        <p:spPr>
          <a:xfrm>
            <a:off x="268438" y="1232876"/>
            <a:ext cx="6975642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自我介绍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课程介绍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难度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时间安排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分数构成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注意事项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小班课总体要求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大班研讨题要求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</a:t>
            </a: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要求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</a:t>
            </a:r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环境配置</a:t>
            </a:r>
            <a:endParaRPr kumimoji="0" lang="en-US" altLang="zh-CN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245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3AFB74-E59C-7A4A-A8CA-5D2B23643BB1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Outline</a:t>
            </a:r>
            <a:endParaRPr kumimoji="1" lang="zh-CN" altLang="en-US" sz="32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BDC92D1-C561-2B44-86BC-95181E821263}"/>
              </a:ext>
            </a:extLst>
          </p:cNvPr>
          <p:cNvSpPr txBox="1">
            <a:spLocks/>
          </p:cNvSpPr>
          <p:nvPr/>
        </p:nvSpPr>
        <p:spPr>
          <a:xfrm>
            <a:off x="268438" y="1232876"/>
            <a:ext cx="6975642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自我介绍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课程介绍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难度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时间安排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分数构成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注意事项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小班课总体要求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大班研讨题要求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</a:t>
            </a: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要求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</a:t>
            </a:r>
            <a:r>
              <a:rPr lang="zh-CN" altLang="en-US" sz="2000" dirty="0">
                <a:solidFill>
                  <a:srgbClr val="C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环境配置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866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2348CC6-5953-F843-AF97-3428847F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2758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21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C64314-C83A-3A40-B6E3-4FEEFD95791F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实验环境简介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BC0C1-71C2-734B-A3DB-02942FDFC973}"/>
              </a:ext>
            </a:extLst>
          </p:cNvPr>
          <p:cNvSpPr txBox="1"/>
          <p:nvPr/>
        </p:nvSpPr>
        <p:spPr>
          <a:xfrm>
            <a:off x="268438" y="1232876"/>
            <a:ext cx="10658642" cy="4758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lab: Class Machine -&gt; 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Clab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(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hlinkClick r:id="rId2"/>
              </a:rPr>
              <a:t>https://clab.pku.edu.cn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自动评测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: 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Autograder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-&gt; 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Autolab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(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hlinkClick r:id="rId3"/>
              </a:rPr>
              <a:t>http://162.105.31.232/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本部分主要介绍使用</a:t>
            </a:r>
            <a:r>
              <a:rPr kumimoji="1" lang="en-US" altLang="zh-CN" sz="2000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Clab</a:t>
            </a:r>
            <a:r>
              <a:rPr kumimoji="1"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搭建</a:t>
            </a:r>
            <a:r>
              <a:rPr kumimoji="1"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Class Machine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Clab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: 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提供远程服务器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什么是服务器？简单来说就是一台“远程”电脑，提供一致的编程环境，更好的性能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用服务器的麻烦之处：要想办法从远程控制服务器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——SSH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什么是</a:t>
            </a:r>
            <a:r>
              <a:rPr kumimoji="1" lang="en-US" altLang="zh-CN" sz="20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SSH</a:t>
            </a:r>
            <a:r>
              <a:rPr kumimoji="1"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？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sz="1800" dirty="0"/>
              <a:t>Secure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Shell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简单来说：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SSH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是一个网络协议，用于计算机之间的加密登录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登录之后就可以安全地远程访问服务器了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2974ED-3A95-6A4A-9800-E44919FA8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759" y="2581617"/>
            <a:ext cx="847383" cy="84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10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2348CC6-5953-F843-AF97-3428847F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2758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22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C64314-C83A-3A40-B6E3-4FEEFD95791F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实验环境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本地准备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BC0C1-71C2-734B-A3DB-02942FDFC973}"/>
              </a:ext>
            </a:extLst>
          </p:cNvPr>
          <p:cNvSpPr txBox="1"/>
          <p:nvPr/>
        </p:nvSpPr>
        <p:spPr>
          <a:xfrm>
            <a:off x="268438" y="1232876"/>
            <a:ext cx="5957701" cy="4295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Step1: </a:t>
            </a: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使用命令行（终端）检查是否配置过</a:t>
            </a: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SSH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Unix-like (e.g., MacOS): 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点击终端图标打开终端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Windows: </a:t>
            </a:r>
            <a:r>
              <a:rPr lang="en-US" altLang="zh-CN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win+R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打开终端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输入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ssh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-keygen -t ed25519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【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重要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】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如果提示已经存在文件，务必不要覆盖，输入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‘n’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退出即可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Step2: </a:t>
            </a:r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复制生成（或已有）的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public</a:t>
            </a:r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密钥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cat PATH_TO_KEY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D10DB-5BBD-7440-A039-3E15D8FD4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840" y="1976974"/>
            <a:ext cx="5350873" cy="1177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564A86-E0A9-8649-A64B-7EA941519D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17"/>
          <a:stretch/>
        </p:blipFill>
        <p:spPr>
          <a:xfrm>
            <a:off x="745127" y="4830412"/>
            <a:ext cx="10747626" cy="57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98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3D4FC0-ECB7-5643-B5A4-D833F614F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7318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0DCA64-9390-0A4E-8411-8D02ABAB9EBC}"/>
              </a:ext>
            </a:extLst>
          </p:cNvPr>
          <p:cNvSpPr txBox="1"/>
          <p:nvPr/>
        </p:nvSpPr>
        <p:spPr>
          <a:xfrm>
            <a:off x="3190975" y="1350653"/>
            <a:ext cx="5810050" cy="12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5400" dirty="0"/>
              <a:t>Demo</a:t>
            </a:r>
            <a:r>
              <a:rPr kumimoji="1" lang="zh-CN" altLang="en-US" sz="5400" dirty="0"/>
              <a:t> </a:t>
            </a:r>
            <a:r>
              <a:rPr kumimoji="1" lang="en-US" altLang="zh-CN" sz="5400" dirty="0"/>
              <a:t>Time</a:t>
            </a:r>
            <a:endParaRPr kumimoji="1" lang="en-US" altLang="zh-C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100ABD-6D41-354C-890E-1A028A750826}"/>
              </a:ext>
            </a:extLst>
          </p:cNvPr>
          <p:cNvSpPr txBox="1"/>
          <p:nvPr/>
        </p:nvSpPr>
        <p:spPr>
          <a:xfrm>
            <a:off x="4137779" y="2642692"/>
            <a:ext cx="3916457" cy="2815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创建课程机</a:t>
            </a:r>
            <a:endParaRPr kumimoji="1"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终端</a:t>
            </a:r>
            <a:r>
              <a:rPr kumimoji="1"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SSH</a:t>
            </a:r>
            <a:r>
              <a:rPr kumimoji="1"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连接课程机，登录校园网</a:t>
            </a:r>
            <a:endParaRPr kumimoji="1"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使用</a:t>
            </a:r>
            <a:r>
              <a:rPr kumimoji="1" lang="en-US" altLang="zh-CN" sz="2000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vscode</a:t>
            </a:r>
            <a:r>
              <a:rPr kumimoji="1"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连接课程机</a:t>
            </a:r>
            <a:endParaRPr kumimoji="1"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编写并运行</a:t>
            </a:r>
            <a:r>
              <a:rPr kumimoji="1"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Hello, World!</a:t>
            </a:r>
            <a:r>
              <a:rPr kumimoji="1"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程序</a:t>
            </a:r>
            <a:endParaRPr kumimoji="1"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从本地上传</a:t>
            </a:r>
            <a:r>
              <a:rPr kumimoji="1"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从服务器下载文件</a:t>
            </a:r>
            <a:endParaRPr kumimoji="1"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配置</a:t>
            </a:r>
            <a:r>
              <a:rPr kumimoji="1"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SSH</a:t>
            </a:r>
            <a:r>
              <a:rPr kumimoji="1"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，方便后续使用课程机</a:t>
            </a:r>
            <a:endParaRPr kumimoji="1"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DAE64-B363-8540-A3AA-4A1A46D54667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课程机搭建</a:t>
            </a:r>
          </a:p>
        </p:txBody>
      </p:sp>
    </p:spTree>
    <p:extLst>
      <p:ext uri="{BB962C8B-B14F-4D97-AF65-F5344CB8AC3E}">
        <p14:creationId xmlns:p14="http://schemas.microsoft.com/office/powerpoint/2010/main" val="1302274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75E26D1-CF46-6045-A39C-F8CF73F1D2ED}"/>
              </a:ext>
            </a:extLst>
          </p:cNvPr>
          <p:cNvSpPr txBox="1">
            <a:spLocks/>
          </p:cNvSpPr>
          <p:nvPr/>
        </p:nvSpPr>
        <p:spPr>
          <a:xfrm>
            <a:off x="288758" y="1001712"/>
            <a:ext cx="10515600" cy="48545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C29EB1-13A7-2D49-8CFB-604B2D255170}"/>
              </a:ext>
            </a:extLst>
          </p:cNvPr>
          <p:cNvSpPr txBox="1"/>
          <p:nvPr/>
        </p:nvSpPr>
        <p:spPr>
          <a:xfrm>
            <a:off x="288758" y="1382547"/>
            <a:ext cx="11700042" cy="3271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hlinkClick r:id="rId2"/>
              </a:rPr>
              <a:t>https://missing-semester-cn.github.io</a:t>
            </a: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hlinkClick r:id="rId3"/>
              </a:rPr>
              <a:t>https://github.com/ZangXuanyi/getting-started-handout</a:t>
            </a: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SSH</a:t>
            </a: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的基本介绍：</a:t>
            </a: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hlinkClick r:id="rId4"/>
              </a:rPr>
              <a:t>https://www.ssh.com/academy/ssh</a:t>
            </a: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如何省去使用</a:t>
            </a: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SSH</a:t>
            </a: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时输密码的过程：</a:t>
            </a: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hlinkClick r:id="rId5"/>
              </a:rPr>
              <a:t>https://www.ssh.com/academy/ssh/keygen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Git</a:t>
            </a: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教程：</a:t>
            </a: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hlinkClick r:id="rId6"/>
              </a:rPr>
              <a:t>https://liaoxuefeng.com/books/git/introduction/index.html</a:t>
            </a: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教程：</a:t>
            </a: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hlinkClick r:id="rId7"/>
              </a:rPr>
              <a:t>https://www.runoob.com/linux/linux-tutorial.html</a:t>
            </a: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命令行命令大全：</a:t>
            </a: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hlinkClick r:id="rId8"/>
              </a:rPr>
              <a:t>https://www.runoob.com/linux/linux-command-manual.html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CE4D77-6CFA-954E-80BD-1844FB728D9D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一些可能有用的资源</a:t>
            </a:r>
          </a:p>
        </p:txBody>
      </p:sp>
    </p:spTree>
    <p:extLst>
      <p:ext uri="{BB962C8B-B14F-4D97-AF65-F5344CB8AC3E}">
        <p14:creationId xmlns:p14="http://schemas.microsoft.com/office/powerpoint/2010/main" val="4101921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944AC3-E599-2349-876F-2BD18851E21E}"/>
              </a:ext>
            </a:extLst>
          </p:cNvPr>
          <p:cNvGrpSpPr/>
          <p:nvPr/>
        </p:nvGrpSpPr>
        <p:grpSpPr>
          <a:xfrm>
            <a:off x="2399176" y="2585468"/>
            <a:ext cx="7393647" cy="1687064"/>
            <a:chOff x="1641575" y="2677801"/>
            <a:chExt cx="7393647" cy="16870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9B2C29-6C36-CC44-A825-1EB7BA0CADF3}"/>
                </a:ext>
              </a:extLst>
            </p:cNvPr>
            <p:cNvSpPr txBox="1"/>
            <p:nvPr/>
          </p:nvSpPr>
          <p:spPr>
            <a:xfrm>
              <a:off x="1641575" y="2967335"/>
              <a:ext cx="58100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600" dirty="0"/>
                <a:t>Thank</a:t>
              </a:r>
              <a:r>
                <a:rPr kumimoji="1" lang="zh-CN" altLang="en-US" sz="6600" dirty="0"/>
                <a:t> </a:t>
              </a:r>
              <a:r>
                <a:rPr kumimoji="1" lang="en-US" altLang="zh-CN" sz="6600" dirty="0"/>
                <a:t>you!</a:t>
              </a:r>
              <a:endParaRPr kumimoji="1" lang="zh-CN" altLang="en-US" sz="6600" dirty="0"/>
            </a:p>
          </p:txBody>
        </p:sp>
        <p:pic>
          <p:nvPicPr>
            <p:cNvPr id="3" name="图片 3">
              <a:extLst>
                <a:ext uri="{FF2B5EF4-FFF2-40B4-BE49-F238E27FC236}">
                  <a16:creationId xmlns:a16="http://schemas.microsoft.com/office/drawing/2014/main" id="{A2F7A61C-D60C-8F44-8D57-D33E1FE70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0335" y="2677801"/>
              <a:ext cx="1854887" cy="1687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156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3AFB74-E59C-7A4A-A8CA-5D2B23643BB1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Outline</a:t>
            </a:r>
            <a:endParaRPr kumimoji="1" lang="zh-CN" altLang="en-US" sz="32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BDC92D1-C561-2B44-86BC-95181E821263}"/>
              </a:ext>
            </a:extLst>
          </p:cNvPr>
          <p:cNvSpPr txBox="1">
            <a:spLocks/>
          </p:cNvSpPr>
          <p:nvPr/>
        </p:nvSpPr>
        <p:spPr>
          <a:xfrm>
            <a:off x="268438" y="1232876"/>
            <a:ext cx="6975642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自我介绍</a:t>
            </a:r>
            <a:endParaRPr lang="en-US" altLang="zh-CN" sz="2000" dirty="0">
              <a:solidFill>
                <a:srgbClr val="C0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课程介绍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难度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时间安排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分数构成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注意事项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小班课总体要求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大班研讨题要求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</a:t>
            </a: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要求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</a:t>
            </a:r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环境配置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12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298E0B-9A9E-BD43-8EE3-BA505963D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65" y="940488"/>
            <a:ext cx="3491209" cy="55435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Hi, there</a:t>
            </a:r>
            <a:r>
              <a:rPr kumimoji="1" lang="zh-CN" altLang="en-US" sz="3200" dirty="0"/>
              <a:t> </a:t>
            </a:r>
            <a:r>
              <a:rPr kumimoji="1" lang="en-US" altLang="zh-CN" sz="2800" dirty="0"/>
              <a:t>👋</a:t>
            </a:r>
            <a:endParaRPr kumimoji="1" lang="zh-CN" alt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8CEADB-710F-4245-BA51-73B6C0317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858" y="949325"/>
            <a:ext cx="4097077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67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C7D4569-B53C-5B45-99B4-B6E52CA83956}"/>
              </a:ext>
            </a:extLst>
          </p:cNvPr>
          <p:cNvSpPr txBox="1">
            <a:spLocks/>
          </p:cNvSpPr>
          <p:nvPr/>
        </p:nvSpPr>
        <p:spPr>
          <a:xfrm>
            <a:off x="268438" y="1447800"/>
            <a:ext cx="6975642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锻炼提问能力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重复上一个人的名字，结合</a:t>
            </a:r>
            <a:r>
              <a:rPr lang="en-US" altLang="zh-CN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ta</a:t>
            </a: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的介绍，向</a:t>
            </a:r>
            <a:r>
              <a:rPr lang="en-US" altLang="zh-CN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ta</a:t>
            </a: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提一个问题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得到回答后继续自我介绍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介绍完成后把自己的名字写在黑板上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从助教开始，到助教结束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姓名和专业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兴趣爱好</a:t>
            </a: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家乡城市</a:t>
            </a: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一道家乡特色小吃 </a:t>
            </a: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你经常出现在（校园的）哪个地方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任何和你有关的有趣的事或经历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……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23817C8-2878-BB41-B7D1-D9A5CEC61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</a:t>
            </a:fld>
            <a:endParaRPr lang="en-US" dirty="0"/>
          </a:p>
        </p:txBody>
      </p:sp>
      <p:pic>
        <p:nvPicPr>
          <p:cNvPr id="1026" name="Picture 2" descr="你有哪些让你一秒变开心的表情包？ - 知乎">
            <a:extLst>
              <a:ext uri="{FF2B5EF4-FFF2-40B4-BE49-F238E27FC236}">
                <a16:creationId xmlns:a16="http://schemas.microsoft.com/office/drawing/2014/main" id="{0D98CCEA-FA38-FC48-BC20-FA685300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420" y="1980089"/>
            <a:ext cx="3286760" cy="328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DEF7F9-BB0C-9C4D-977F-577A88ACA189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CN" sz="3200" dirty="0">
                <a:latin typeface="SimHei" panose="02010609060101010101" pitchFamily="49" charset="-122"/>
                <a:ea typeface="SimHei" panose="02010609060101010101" pitchFamily="49" charset="-122"/>
              </a:rPr>
              <a:t>自我介绍</a:t>
            </a:r>
            <a:endParaRPr kumimoji="1" lang="zh-CN" altLang="en-US" sz="3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5567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3AFB74-E59C-7A4A-A8CA-5D2B23643BB1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Outline</a:t>
            </a:r>
            <a:endParaRPr kumimoji="1" lang="zh-CN" altLang="en-US" sz="32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BDC92D1-C561-2B44-86BC-95181E821263}"/>
              </a:ext>
            </a:extLst>
          </p:cNvPr>
          <p:cNvSpPr txBox="1">
            <a:spLocks/>
          </p:cNvSpPr>
          <p:nvPr/>
        </p:nvSpPr>
        <p:spPr>
          <a:xfrm>
            <a:off x="268438" y="1232876"/>
            <a:ext cx="6975642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自我介绍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课程介绍</a:t>
            </a:r>
            <a:endParaRPr lang="en-US" altLang="zh-CN" sz="2000" dirty="0">
              <a:solidFill>
                <a:srgbClr val="C0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rgbClr val="C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难度</a:t>
            </a:r>
            <a:endParaRPr lang="en-US" altLang="zh-CN" sz="1800" dirty="0">
              <a:solidFill>
                <a:srgbClr val="C0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rgbClr val="C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时间安排</a:t>
            </a:r>
            <a:endParaRPr lang="en-US" altLang="zh-CN" sz="1800" dirty="0">
              <a:solidFill>
                <a:srgbClr val="C0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solidFill>
                  <a:srgbClr val="C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分数构成</a:t>
            </a:r>
            <a:endParaRPr lang="en-US" altLang="zh-CN" sz="1800" dirty="0">
              <a:solidFill>
                <a:srgbClr val="C0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注意事项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小班课总体要求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大班研讨题要求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</a:t>
            </a: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要求</a:t>
            </a:r>
            <a:endParaRPr lang="en-US" altLang="zh-CN" sz="20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</a:t>
            </a:r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环境配置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071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3">
            <a:extLst>
              <a:ext uri="{FF2B5EF4-FFF2-40B4-BE49-F238E27FC236}">
                <a16:creationId xmlns:a16="http://schemas.microsoft.com/office/drawing/2014/main" id="{10945331-F725-3742-A04A-9F1A21B4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794" y="3014229"/>
            <a:ext cx="573771" cy="765905"/>
          </a:xfrm>
          <a:prstGeom prst="rect">
            <a:avLst/>
          </a:prstGeom>
        </p:spPr>
      </p:pic>
      <p:pic>
        <p:nvPicPr>
          <p:cNvPr id="10" name="Picture 2" descr="https://pic.baike.soso.com/ugc/baikepic2/5252/20180506094416-559174815_jpg_600_420_38290.jpg/0">
            <a:extLst>
              <a:ext uri="{FF2B5EF4-FFF2-40B4-BE49-F238E27FC236}">
                <a16:creationId xmlns:a16="http://schemas.microsoft.com/office/drawing/2014/main" id="{2B43591C-C009-C747-877C-0DC6B00E9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294" y="1198247"/>
            <a:ext cx="2429035" cy="170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5">
            <a:extLst>
              <a:ext uri="{FF2B5EF4-FFF2-40B4-BE49-F238E27FC236}">
                <a16:creationId xmlns:a16="http://schemas.microsoft.com/office/drawing/2014/main" id="{FE992547-EFFE-4A42-B5C9-4B0BDD3746D7}"/>
              </a:ext>
            </a:extLst>
          </p:cNvPr>
          <p:cNvSpPr/>
          <p:nvPr/>
        </p:nvSpPr>
        <p:spPr>
          <a:xfrm>
            <a:off x="2770819" y="1863743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学习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ICS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前</a:t>
            </a:r>
          </a:p>
        </p:txBody>
      </p:sp>
      <p:pic>
        <p:nvPicPr>
          <p:cNvPr id="12" name="图片 7">
            <a:extLst>
              <a:ext uri="{FF2B5EF4-FFF2-40B4-BE49-F238E27FC236}">
                <a16:creationId xmlns:a16="http://schemas.microsoft.com/office/drawing/2014/main" id="{86D2389C-32E1-8343-A677-835854160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726" y="3907639"/>
            <a:ext cx="1518166" cy="2279655"/>
          </a:xfrm>
          <a:prstGeom prst="rect">
            <a:avLst/>
          </a:prstGeom>
        </p:spPr>
      </p:pic>
      <p:pic>
        <p:nvPicPr>
          <p:cNvPr id="13" name="Picture 4" descr="https://ss.csdn.net/p?http://mmbiz.qpic.cn/mmbiz_jpg/tMJtfgIIibWKZYKDK8JKIhD29hNgWB6VLSGTxp2TnCS3lAfw0qO6flvAESG50eB0ibfVfSJo10QZ28n7iceUuGtmQ/640?wx_fmt=jpeg&amp;wxfrom=5&amp;wx_lazy=1">
            <a:extLst>
              <a:ext uri="{FF2B5EF4-FFF2-40B4-BE49-F238E27FC236}">
                <a16:creationId xmlns:a16="http://schemas.microsoft.com/office/drawing/2014/main" id="{3D8E3F1A-2282-A242-91B1-9EBF3619C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" t="6024" r="5027" b="11581"/>
          <a:stretch/>
        </p:blipFill>
        <p:spPr bwMode="auto">
          <a:xfrm>
            <a:off x="3100941" y="3907639"/>
            <a:ext cx="4426809" cy="227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9">
            <a:extLst>
              <a:ext uri="{FF2B5EF4-FFF2-40B4-BE49-F238E27FC236}">
                <a16:creationId xmlns:a16="http://schemas.microsoft.com/office/drawing/2014/main" id="{FEFF4196-7C20-C743-9F87-B8248A8E723B}"/>
              </a:ext>
            </a:extLst>
          </p:cNvPr>
          <p:cNvSpPr/>
          <p:nvPr/>
        </p:nvSpPr>
        <p:spPr>
          <a:xfrm>
            <a:off x="4924244" y="3102439"/>
            <a:ext cx="185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学习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ICS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的过程中</a:t>
            </a:r>
          </a:p>
        </p:txBody>
      </p:sp>
      <p:sp>
        <p:nvSpPr>
          <p:cNvPr id="15" name="左大括号 10">
            <a:extLst>
              <a:ext uri="{FF2B5EF4-FFF2-40B4-BE49-F238E27FC236}">
                <a16:creationId xmlns:a16="http://schemas.microsoft.com/office/drawing/2014/main" id="{4F05C6FF-F2F2-6F4F-BA22-93188B875EDA}"/>
              </a:ext>
            </a:extLst>
          </p:cNvPr>
          <p:cNvSpPr/>
          <p:nvPr/>
        </p:nvSpPr>
        <p:spPr bwMode="auto">
          <a:xfrm rot="5400000">
            <a:off x="5644634" y="-496463"/>
            <a:ext cx="369333" cy="8305802"/>
          </a:xfrm>
          <a:prstGeom prst="leftBrace">
            <a:avLst>
              <a:gd name="adj1" fmla="val 53171"/>
              <a:gd name="adj2" fmla="val 50000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16" name="图片 12">
            <a:extLst>
              <a:ext uri="{FF2B5EF4-FFF2-40B4-BE49-F238E27FC236}">
                <a16:creationId xmlns:a16="http://schemas.microsoft.com/office/drawing/2014/main" id="{4B175512-E240-8847-9980-EFED66F08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428" y="1217575"/>
            <a:ext cx="1481556" cy="1617896"/>
          </a:xfrm>
          <a:prstGeom prst="rect">
            <a:avLst/>
          </a:prstGeom>
        </p:spPr>
      </p:pic>
      <p:pic>
        <p:nvPicPr>
          <p:cNvPr id="17" name="Picture 6" descr="为了服务器不再宕机，老板请来了茅山道士做符">
            <a:extLst>
              <a:ext uri="{FF2B5EF4-FFF2-40B4-BE49-F238E27FC236}">
                <a16:creationId xmlns:a16="http://schemas.microsoft.com/office/drawing/2014/main" id="{6B6082A3-9D99-D943-95A5-8EE71CD1A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907639"/>
            <a:ext cx="3647446" cy="227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71F06031-8E35-E84F-885F-6F384C9A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574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7</a:t>
            </a:fld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3EFDE2-87F8-1F43-9A47-54269963DFBA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关于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ICS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48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BCACA338-FA0D-CC49-A2AA-EC89A2DD2382}"/>
              </a:ext>
            </a:extLst>
          </p:cNvPr>
          <p:cNvSpPr txBox="1">
            <a:spLocks/>
          </p:cNvSpPr>
          <p:nvPr/>
        </p:nvSpPr>
        <p:spPr>
          <a:xfrm>
            <a:off x="268438" y="1291578"/>
            <a:ext cx="11415562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难</a:t>
            </a:r>
            <a:endParaRPr lang="en-US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SimHei" panose="02010609060101010101" pitchFamily="49" charset="-122"/>
                <a:ea typeface="SimHei" panose="02010609060101010101" pitchFamily="49" charset="-122"/>
              </a:rPr>
              <a:t>内容多，平时任务量大</a:t>
            </a:r>
            <a:endParaRPr lang="en-US" altLang="zh-CN" sz="1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SimHei" panose="02010609060101010101" pitchFamily="49" charset="-122"/>
                <a:ea typeface="SimHei" panose="02010609060101010101" pitchFamily="49" charset="-122"/>
              </a:rPr>
              <a:t>考试难</a:t>
            </a:r>
            <a:endParaRPr lang="en-US" altLang="zh-CN" sz="1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不难</a:t>
            </a:r>
            <a:endParaRPr lang="en-US" altLang="zh-CN" sz="2000" dirty="0">
              <a:solidFill>
                <a:prstClr val="black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ü"/>
              <a:defRPr/>
            </a:pPr>
            <a:r>
              <a:rPr lang="zh-CN" altLang="en-US" sz="18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没有太多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数学推导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ü"/>
              <a:defRPr/>
            </a:pPr>
            <a:r>
              <a:rPr lang="zh-CN" altLang="en-US" sz="18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与算法基本无关</a:t>
            </a:r>
            <a:endParaRPr lang="en-US" altLang="zh-CN" sz="1800" dirty="0">
              <a:solidFill>
                <a:prstClr val="black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非常重要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SimHei" panose="02010609060101010101" pitchFamily="49" charset="-122"/>
                <a:ea typeface="SimHei" panose="02010609060101010101" pitchFamily="49" charset="-122"/>
              </a:rPr>
              <a:t>学习后续课程的基础</a:t>
            </a:r>
            <a:endParaRPr lang="en-US" altLang="zh-CN" sz="1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SimHei" panose="02010609060101010101" pitchFamily="49" charset="-122"/>
                <a:ea typeface="SimHei" panose="02010609060101010101" pitchFamily="49" charset="-122"/>
              </a:rPr>
              <a:t>计算机科学入门</a:t>
            </a:r>
            <a:endParaRPr lang="en-US" altLang="zh-CN" sz="1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E400F56-4BD1-D449-BDA0-04A25A82026D}"/>
              </a:ext>
            </a:extLst>
          </p:cNvPr>
          <p:cNvSpPr/>
          <p:nvPr/>
        </p:nvSpPr>
        <p:spPr>
          <a:xfrm>
            <a:off x="3206816" y="3182478"/>
            <a:ext cx="2184935" cy="54864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计算机系统导论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21325EF-D30C-1645-B092-D46C2B2D299F}"/>
              </a:ext>
            </a:extLst>
          </p:cNvPr>
          <p:cNvSpPr/>
          <p:nvPr/>
        </p:nvSpPr>
        <p:spPr>
          <a:xfrm>
            <a:off x="5910579" y="481665"/>
            <a:ext cx="2184935" cy="54864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程序与数据</a:t>
            </a:r>
            <a:endParaRPr kumimoji="1" lang="zh-CN" altLang="en-US" b="1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55C5266-E9D3-094B-9850-F670D6774D28}"/>
              </a:ext>
            </a:extLst>
          </p:cNvPr>
          <p:cNvSpPr/>
          <p:nvPr/>
        </p:nvSpPr>
        <p:spPr>
          <a:xfrm>
            <a:off x="5910578" y="2282207"/>
            <a:ext cx="2184935" cy="54864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处理器体系结构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BE41111-1C91-3C4A-93D3-2AD95303D8D6}"/>
              </a:ext>
            </a:extLst>
          </p:cNvPr>
          <p:cNvSpPr/>
          <p:nvPr/>
        </p:nvSpPr>
        <p:spPr>
          <a:xfrm>
            <a:off x="5910579" y="1381936"/>
            <a:ext cx="2184935" cy="54864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程序性能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DE47CCE-1386-354F-8248-C2409C72A7C6}"/>
              </a:ext>
            </a:extLst>
          </p:cNvPr>
          <p:cNvSpPr/>
          <p:nvPr/>
        </p:nvSpPr>
        <p:spPr>
          <a:xfrm>
            <a:off x="5910577" y="3182478"/>
            <a:ext cx="2184935" cy="54864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分级存储器体系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F18C3DD-9C86-B546-9EF6-0B1914DFF09F}"/>
              </a:ext>
            </a:extLst>
          </p:cNvPr>
          <p:cNvSpPr/>
          <p:nvPr/>
        </p:nvSpPr>
        <p:spPr>
          <a:xfrm>
            <a:off x="5910577" y="4082749"/>
            <a:ext cx="2184935" cy="54864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异常控制流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1955A6-C115-6345-B939-96ECB67CC71F}"/>
              </a:ext>
            </a:extLst>
          </p:cNvPr>
          <p:cNvSpPr/>
          <p:nvPr/>
        </p:nvSpPr>
        <p:spPr>
          <a:xfrm>
            <a:off x="5910576" y="4983020"/>
            <a:ext cx="2184935" cy="54864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虚拟内存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E91B246-F1A9-9147-9F18-4F9554CDFCAA}"/>
              </a:ext>
            </a:extLst>
          </p:cNvPr>
          <p:cNvSpPr/>
          <p:nvPr/>
        </p:nvSpPr>
        <p:spPr>
          <a:xfrm>
            <a:off x="5910575" y="5897880"/>
            <a:ext cx="2184935" cy="54864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网络和并发编程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B0C00B-7470-D946-AEC9-5BFD96AFD076}"/>
              </a:ext>
            </a:extLst>
          </p:cNvPr>
          <p:cNvSpPr/>
          <p:nvPr/>
        </p:nvSpPr>
        <p:spPr>
          <a:xfrm>
            <a:off x="9093200" y="858417"/>
            <a:ext cx="2819400" cy="90189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编译原理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E7F32FD-8ADC-E24C-8C7F-79E623876367}"/>
              </a:ext>
            </a:extLst>
          </p:cNvPr>
          <p:cNvSpPr/>
          <p:nvPr/>
        </p:nvSpPr>
        <p:spPr>
          <a:xfrm>
            <a:off x="9089971" y="2228311"/>
            <a:ext cx="2819400" cy="90027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计算机组织与体系结构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A1E6B2C-D721-2840-8950-8B7BE2D13341}"/>
              </a:ext>
            </a:extLst>
          </p:cNvPr>
          <p:cNvSpPr/>
          <p:nvPr/>
        </p:nvSpPr>
        <p:spPr>
          <a:xfrm>
            <a:off x="9089971" y="3648139"/>
            <a:ext cx="2819400" cy="84578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操作系统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E4BDB93-6AD5-AF4B-87E4-2E504AAE8FBF}"/>
              </a:ext>
            </a:extLst>
          </p:cNvPr>
          <p:cNvSpPr/>
          <p:nvPr/>
        </p:nvSpPr>
        <p:spPr>
          <a:xfrm>
            <a:off x="9089971" y="5007358"/>
            <a:ext cx="2819400" cy="84578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计算机网络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E8650E3D-31CF-3540-A1F4-E53F06590D4E}"/>
              </a:ext>
            </a:extLst>
          </p:cNvPr>
          <p:cNvSpPr/>
          <p:nvPr/>
        </p:nvSpPr>
        <p:spPr>
          <a:xfrm>
            <a:off x="5391751" y="734060"/>
            <a:ext cx="518824" cy="5461000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AA788949-91AC-9940-AB83-DC526021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8</a:t>
            </a:fld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7C17B5-8FE4-0C47-A1A1-FC51EB21B7B9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关于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ICS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2864DDE-9379-0E44-AF10-56FB544D1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" t="-856" r="19036" b="11270"/>
          <a:stretch/>
        </p:blipFill>
        <p:spPr>
          <a:xfrm>
            <a:off x="4184133" y="1671992"/>
            <a:ext cx="3452883" cy="356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0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71F06031-8E35-E84F-885F-6F384C9A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574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9</a:t>
            </a:fld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3EFDE2-87F8-1F43-9A47-54269963DFBA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时间安排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6DA3E-BA87-AA4A-A7FA-FBC03700B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263356"/>
            <a:ext cx="88011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85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</TotalTime>
  <Words>1246</Words>
  <Application>Microsoft Macintosh PowerPoint</Application>
  <PresentationFormat>Widescreen</PresentationFormat>
  <Paragraphs>236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Consolas</vt:lpstr>
      <vt:lpstr>Calibri Light</vt:lpstr>
      <vt:lpstr>SimHei</vt:lpstr>
      <vt:lpstr>Calibri</vt:lpstr>
      <vt:lpstr>Arial</vt:lpstr>
      <vt:lpstr>Wingdings</vt:lpstr>
      <vt:lpstr>Office Theme</vt:lpstr>
      <vt:lpstr>Welcome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刘 沛雨</dc:creator>
  <cp:lastModifiedBy>刘 沛雨</cp:lastModifiedBy>
  <cp:revision>74</cp:revision>
  <dcterms:created xsi:type="dcterms:W3CDTF">2024-09-08T14:28:50Z</dcterms:created>
  <dcterms:modified xsi:type="dcterms:W3CDTF">2025-09-10T10:13:49Z</dcterms:modified>
</cp:coreProperties>
</file>